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58" r:id="rId4"/>
    <p:sldId id="259" r:id="rId5"/>
    <p:sldId id="265" r:id="rId6"/>
    <p:sldId id="266" r:id="rId7"/>
    <p:sldId id="261" r:id="rId8"/>
    <p:sldId id="262" r:id="rId9"/>
    <p:sldId id="263" r:id="rId10"/>
    <p:sldId id="264" r:id="rId11"/>
    <p:sldId id="267" r:id="rId12"/>
    <p:sldId id="268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0EC6-32DF-A941-9633-5435BCBF01AE}" type="datetimeFigureOut">
              <a:rPr lang="nl-NL" smtClean="0"/>
              <a:t>25-9-2022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C476CF62-E273-DD42-B1E3-5D83953832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2078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-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0EC6-32DF-A941-9633-5435BCBF01AE}" type="datetimeFigureOut">
              <a:rPr lang="nl-NL" smtClean="0"/>
              <a:t>25-9-2022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C476CF62-E273-DD42-B1E3-5D83953832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5321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0EC6-32DF-A941-9633-5435BCBF01AE}" type="datetimeFigureOut">
              <a:rPr lang="nl-NL" smtClean="0"/>
              <a:t>25-9-2022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C476CF62-E273-DD42-B1E3-5D83953832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3345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0EC6-32DF-A941-9633-5435BCBF01AE}" type="datetimeFigureOut">
              <a:rPr lang="nl-NL" smtClean="0"/>
              <a:t>25-9-2022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476CF62-E273-DD42-B1E3-5D8395383204}" type="slidenum">
              <a:rPr lang="nl-NL" smtClean="0"/>
              <a:t>‹nr.›</a:t>
            </a:fld>
            <a:endParaRPr lang="nl-NL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2414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0EC6-32DF-A941-9633-5435BCBF01AE}" type="datetimeFigureOut">
              <a:rPr lang="nl-NL" smtClean="0"/>
              <a:t>25-9-2022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476CF62-E273-DD42-B1E3-5D83953832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9232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0EC6-32DF-A941-9633-5435BCBF01AE}" type="datetimeFigureOut">
              <a:rPr lang="nl-NL" smtClean="0"/>
              <a:t>25-9-2022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6CF62-E273-DD42-B1E3-5D83953832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8553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s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0EC6-32DF-A941-9633-5435BCBF01AE}" type="datetimeFigureOut">
              <a:rPr lang="nl-NL" smtClean="0"/>
              <a:t>25-9-2022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6CF62-E273-DD42-B1E3-5D83953832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2913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0EC6-32DF-A941-9633-5435BCBF01AE}" type="datetimeFigureOut">
              <a:rPr lang="nl-NL" smtClean="0"/>
              <a:t>25-9-2022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6CF62-E273-DD42-B1E3-5D83953832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3754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55DD0EC6-32DF-A941-9633-5435BCBF01AE}" type="datetimeFigureOut">
              <a:rPr lang="nl-NL" smtClean="0"/>
              <a:t>25-9-2022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C476CF62-E273-DD42-B1E3-5D83953832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5834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0EC6-32DF-A941-9633-5435BCBF01AE}" type="datetimeFigureOut">
              <a:rPr lang="nl-NL" smtClean="0"/>
              <a:t>25-9-2022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6CF62-E273-DD42-B1E3-5D83953832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8282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0EC6-32DF-A941-9633-5435BCBF01AE}" type="datetimeFigureOut">
              <a:rPr lang="nl-NL" smtClean="0"/>
              <a:t>25-9-2022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C476CF62-E273-DD42-B1E3-5D83953832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4558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0EC6-32DF-A941-9633-5435BCBF01AE}" type="datetimeFigureOut">
              <a:rPr lang="nl-NL" smtClean="0"/>
              <a:t>25-9-2022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6CF62-E273-DD42-B1E3-5D83953832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1049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0EC6-32DF-A941-9633-5435BCBF01AE}" type="datetimeFigureOut">
              <a:rPr lang="nl-NL" smtClean="0"/>
              <a:t>25-9-2022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6CF62-E273-DD42-B1E3-5D83953832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3438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0EC6-32DF-A941-9633-5435BCBF01AE}" type="datetimeFigureOut">
              <a:rPr lang="nl-NL" smtClean="0"/>
              <a:t>25-9-2022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6CF62-E273-DD42-B1E3-5D83953832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7815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0EC6-32DF-A941-9633-5435BCBF01AE}" type="datetimeFigureOut">
              <a:rPr lang="nl-NL" smtClean="0"/>
              <a:t>25-9-2022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6CF62-E273-DD42-B1E3-5D83953832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8433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0EC6-32DF-A941-9633-5435BCBF01AE}" type="datetimeFigureOut">
              <a:rPr lang="nl-NL" smtClean="0"/>
              <a:t>25-9-2022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6CF62-E273-DD42-B1E3-5D83953832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502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0EC6-32DF-A941-9633-5435BCBF01AE}" type="datetimeFigureOut">
              <a:rPr lang="nl-NL" smtClean="0"/>
              <a:t>25-9-2022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6CF62-E273-DD42-B1E3-5D83953832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5036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D0EC6-32DF-A941-9633-5435BCBF01AE}" type="datetimeFigureOut">
              <a:rPr lang="nl-NL" smtClean="0"/>
              <a:t>25-9-2022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6CF62-E273-DD42-B1E3-5D83953832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44036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/>
          <a:lstStyle/>
          <a:p>
            <a:pPr algn="ctr"/>
            <a:r>
              <a:rPr lang="nl-NL" b="1" dirty="0"/>
              <a:t>2.2 NEUTRAAL NEDERLAND 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nl-NL" b="1"/>
              <a:t>HOOFDSTUK 2</a:t>
            </a:r>
            <a:endParaRPr lang="nl-NL" b="1" dirty="0"/>
          </a:p>
          <a:p>
            <a:pPr algn="ctr"/>
            <a:r>
              <a:rPr lang="nl-NL" b="1" dirty="0"/>
              <a:t>NEDERLAND IN DE JAREN 1914 - 1918</a:t>
            </a:r>
          </a:p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8416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731519"/>
            <a:ext cx="9609310" cy="1246909"/>
          </a:xfrm>
        </p:spPr>
        <p:txBody>
          <a:bodyPr>
            <a:normAutofit fontScale="90000"/>
          </a:bodyPr>
          <a:lstStyle/>
          <a:p>
            <a:pPr algn="ctr"/>
            <a:r>
              <a:rPr lang="nl-NL" b="1" dirty="0"/>
              <a:t>VAN DISTRICTENSTELSEL NAAR EVENREDIGE VERTEGENWOORDIGING</a:t>
            </a:r>
            <a:br>
              <a:rPr lang="nl-NL" b="1" dirty="0"/>
            </a:br>
            <a:r>
              <a:rPr lang="nl-NL" b="1" dirty="0"/>
              <a:t>GRONDWETSWIJZIGING VAN 1917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DISTRICTENSTELSEL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b="1" dirty="0"/>
              <a:t>Persoonlijke binding met volksvertegenwoordiger</a:t>
            </a:r>
          </a:p>
          <a:p>
            <a:r>
              <a:rPr lang="nl-NL" b="1" dirty="0"/>
              <a:t>Kandidaat namens district</a:t>
            </a:r>
          </a:p>
          <a:p>
            <a:r>
              <a:rPr lang="nl-NL" b="1" dirty="0"/>
              <a:t>2</a:t>
            </a:r>
            <a:r>
              <a:rPr lang="nl-NL" b="1" baseline="30000" dirty="0"/>
              <a:t>e</a:t>
            </a:r>
            <a:r>
              <a:rPr lang="nl-NL" b="1" dirty="0"/>
              <a:t> Kamerlid heeft meer stemvrijheid</a:t>
            </a:r>
          </a:p>
          <a:p>
            <a:r>
              <a:rPr lang="nl-NL" dirty="0">
                <a:solidFill>
                  <a:schemeClr val="bg1"/>
                </a:solidFill>
              </a:rPr>
              <a:t>Verliezende partijen van district niet vertegenwoordigd in 2</a:t>
            </a:r>
            <a:r>
              <a:rPr lang="nl-NL" baseline="30000" dirty="0">
                <a:solidFill>
                  <a:schemeClr val="bg1"/>
                </a:solidFill>
              </a:rPr>
              <a:t>e</a:t>
            </a:r>
            <a:r>
              <a:rPr lang="nl-NL" dirty="0">
                <a:solidFill>
                  <a:schemeClr val="bg1"/>
                </a:solidFill>
              </a:rPr>
              <a:t> kamer</a:t>
            </a:r>
          </a:p>
          <a:p>
            <a:r>
              <a:rPr lang="nl-NL" dirty="0">
                <a:solidFill>
                  <a:schemeClr val="bg1"/>
                </a:solidFill>
              </a:rPr>
              <a:t>Geen gunstig stelsel voor kleine partijen</a:t>
            </a:r>
          </a:p>
          <a:p>
            <a:r>
              <a:rPr lang="nl-NL" dirty="0">
                <a:solidFill>
                  <a:schemeClr val="bg1"/>
                </a:solidFill>
              </a:rPr>
              <a:t>Geen juiste afspiegeling van stemgedrag in hele land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STELSEL VAN EVENREDIGE VERTEGNWOORDIGING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dirty="0">
                <a:solidFill>
                  <a:schemeClr val="bg1"/>
                </a:solidFill>
              </a:rPr>
              <a:t>Geen persoonlijke binding met volksvertegenwoordiger</a:t>
            </a:r>
          </a:p>
          <a:p>
            <a:r>
              <a:rPr lang="nl-NL" dirty="0">
                <a:solidFill>
                  <a:schemeClr val="bg1"/>
                </a:solidFill>
              </a:rPr>
              <a:t>Kandidaat op nationale kieslijst</a:t>
            </a:r>
          </a:p>
          <a:p>
            <a:r>
              <a:rPr lang="nl-NL" dirty="0">
                <a:solidFill>
                  <a:schemeClr val="bg1"/>
                </a:solidFill>
              </a:rPr>
              <a:t>2</a:t>
            </a:r>
            <a:r>
              <a:rPr lang="nl-NL" baseline="30000" dirty="0">
                <a:solidFill>
                  <a:schemeClr val="bg1"/>
                </a:solidFill>
              </a:rPr>
              <a:t>e</a:t>
            </a:r>
            <a:r>
              <a:rPr lang="nl-NL" dirty="0">
                <a:solidFill>
                  <a:schemeClr val="bg1"/>
                </a:solidFill>
              </a:rPr>
              <a:t> kamerlid volgt meer partijleider</a:t>
            </a:r>
          </a:p>
          <a:p>
            <a:r>
              <a:rPr lang="nl-NL" b="1" dirty="0"/>
              <a:t>Verliezende partijen wel  vertegenwoordigd in 2</a:t>
            </a:r>
            <a:r>
              <a:rPr lang="nl-NL" b="1" baseline="30000" dirty="0"/>
              <a:t>e</a:t>
            </a:r>
            <a:r>
              <a:rPr lang="nl-NL" b="1" dirty="0"/>
              <a:t> kamer</a:t>
            </a:r>
          </a:p>
          <a:p>
            <a:r>
              <a:rPr lang="nl-NL" b="1" dirty="0"/>
              <a:t>Wel gunstig stelsel voor kleine partijen</a:t>
            </a:r>
          </a:p>
          <a:p>
            <a:r>
              <a:rPr lang="nl-NL" b="1" dirty="0"/>
              <a:t>Wel juiste afspiegeling van stemgedrag in hele land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3002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b="1"/>
              <a:t>ONRUST IN </a:t>
            </a:r>
            <a:r>
              <a:rPr lang="nl-NL" b="1" dirty="0"/>
              <a:t>DUITSLAND EN NEDERLAND</a:t>
            </a:r>
            <a:br>
              <a:rPr lang="nl-NL" b="1" dirty="0"/>
            </a:br>
            <a:r>
              <a:rPr lang="nl-NL" b="1" dirty="0"/>
              <a:t>1918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231229" y="2060026"/>
            <a:ext cx="12685987" cy="5255173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Door honger bestormen vrouwen in NL boten met boter om te ruilen tegen Duitse steenkool</a:t>
            </a:r>
          </a:p>
          <a:p>
            <a:r>
              <a:rPr lang="nl-NL" dirty="0">
                <a:solidFill>
                  <a:schemeClr val="bg1"/>
                </a:solidFill>
              </a:rPr>
              <a:t>Onrust onder Duitse matrozen, soldaten en arbeiders slaat over naar NL</a:t>
            </a:r>
          </a:p>
          <a:p>
            <a:r>
              <a:rPr lang="nl-NL" dirty="0">
                <a:solidFill>
                  <a:schemeClr val="bg1"/>
                </a:solidFill>
              </a:rPr>
              <a:t>Deze onrust leidt na de Duitse capitulatie tot </a:t>
            </a:r>
            <a:r>
              <a:rPr lang="nl-NL" b="1" dirty="0">
                <a:solidFill>
                  <a:schemeClr val="bg1"/>
                </a:solidFill>
              </a:rPr>
              <a:t>‘de Vergissing van Troelstra’  op 11 november 1918 </a:t>
            </a:r>
          </a:p>
          <a:p>
            <a:r>
              <a:rPr lang="nl-NL" b="1" dirty="0">
                <a:solidFill>
                  <a:schemeClr val="bg1"/>
                </a:solidFill>
              </a:rPr>
              <a:t>De vergissing van Troelstra is het idee dat het tijd is voor een socialistische machtsovername</a:t>
            </a:r>
          </a:p>
          <a:p>
            <a:r>
              <a:rPr lang="nl-NL" b="1" dirty="0">
                <a:solidFill>
                  <a:schemeClr val="bg1"/>
                </a:solidFill>
              </a:rPr>
              <a:t>Troelstra wil illegaal, zonder verkiezingen, de macht</a:t>
            </a:r>
          </a:p>
          <a:p>
            <a:pPr marL="0" indent="0">
              <a:buNone/>
            </a:pPr>
            <a:r>
              <a:rPr lang="nl-NL" b="1" dirty="0">
                <a:solidFill>
                  <a:schemeClr val="bg1"/>
                </a:solidFill>
              </a:rPr>
              <a:t>   overnemen </a:t>
            </a:r>
          </a:p>
          <a:p>
            <a:r>
              <a:rPr lang="nl-NL" b="1" dirty="0">
                <a:solidFill>
                  <a:schemeClr val="bg1"/>
                </a:solidFill>
              </a:rPr>
              <a:t>Deze revolutiepoging mislukt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784" y="4503420"/>
            <a:ext cx="4014216" cy="235458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4603531" y="5791200"/>
            <a:ext cx="34789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1917: aardappeloproer in Amsterdam</a:t>
            </a:r>
          </a:p>
        </p:txBody>
      </p:sp>
    </p:spTree>
    <p:extLst>
      <p:ext uri="{BB962C8B-B14F-4D97-AF65-F5344CB8AC3E}">
        <p14:creationId xmlns:p14="http://schemas.microsoft.com/office/powerpoint/2010/main" val="1292613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600309"/>
          </a:xfrm>
        </p:spPr>
        <p:txBody>
          <a:bodyPr/>
          <a:lstStyle/>
          <a:p>
            <a:pPr algn="ctr"/>
            <a:r>
              <a:rPr lang="nl-NL" b="1" dirty="0"/>
              <a:t>GEVOLGEN VAN ‘DE VERGISSING VAN TROELSTRA</a:t>
            </a:r>
            <a:br>
              <a:rPr lang="nl-NL" b="1" dirty="0"/>
            </a:br>
            <a:r>
              <a:rPr lang="nl-NL" b="1" dirty="0"/>
              <a:t>1918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2180020"/>
            <a:ext cx="12192000" cy="5124670"/>
          </a:xfrm>
        </p:spPr>
        <p:txBody>
          <a:bodyPr/>
          <a:lstStyle/>
          <a:p>
            <a:r>
              <a:rPr lang="nl-NL" b="1" dirty="0">
                <a:solidFill>
                  <a:schemeClr val="bg1"/>
                </a:solidFill>
              </a:rPr>
              <a:t>SDAP wordt gedurende het gehele Interbellum door andere partijen uit de regering geweerd</a:t>
            </a:r>
          </a:p>
          <a:p>
            <a:r>
              <a:rPr lang="nl-NL" b="1" dirty="0">
                <a:solidFill>
                  <a:schemeClr val="bg1"/>
                </a:solidFill>
              </a:rPr>
              <a:t>Andere partijen doen concessies aan socialisten om arbeiders tevreden te houden en een nieuwe revolutie te voorkomen door:</a:t>
            </a:r>
          </a:p>
          <a:p>
            <a:r>
              <a:rPr lang="nl-NL" dirty="0">
                <a:solidFill>
                  <a:schemeClr val="bg1"/>
                </a:solidFill>
              </a:rPr>
              <a:t>Invoeren van 8-urige werkdag</a:t>
            </a:r>
          </a:p>
          <a:p>
            <a:r>
              <a:rPr lang="nl-NL" dirty="0">
                <a:solidFill>
                  <a:schemeClr val="bg1"/>
                </a:solidFill>
              </a:rPr>
              <a:t>Invoeren van vrije zaterdagmiddag</a:t>
            </a:r>
          </a:p>
          <a:p>
            <a:r>
              <a:rPr lang="nl-NL" dirty="0">
                <a:solidFill>
                  <a:schemeClr val="bg1"/>
                </a:solidFill>
              </a:rPr>
              <a:t>Invoeren 45-urige werkweek</a:t>
            </a:r>
          </a:p>
          <a:p>
            <a:r>
              <a:rPr lang="nl-NL" dirty="0">
                <a:solidFill>
                  <a:schemeClr val="bg1"/>
                </a:solidFill>
              </a:rPr>
              <a:t>Meer geld beschikbaar te maken voor 					                         goede arbeiderswoningen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655" y="3431190"/>
            <a:ext cx="4673600" cy="38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96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/>
              <a:t>NEDERLAND BLIJFT NEUTRAAL</a:t>
            </a:r>
            <a:br>
              <a:rPr lang="nl-NL" b="1" dirty="0"/>
            </a:br>
            <a:r>
              <a:rPr lang="nl-NL" b="1" dirty="0"/>
              <a:t>1914-1918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2336872"/>
            <a:ext cx="12114923" cy="4521127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Nederland kiest geen partij in 1</a:t>
            </a:r>
            <a:r>
              <a:rPr lang="nl-NL" baseline="30000" dirty="0">
                <a:solidFill>
                  <a:schemeClr val="bg1"/>
                </a:solidFill>
              </a:rPr>
              <a:t>e</a:t>
            </a:r>
            <a:r>
              <a:rPr lang="nl-NL" dirty="0">
                <a:solidFill>
                  <a:schemeClr val="bg1"/>
                </a:solidFill>
              </a:rPr>
              <a:t> WO</a:t>
            </a:r>
          </a:p>
          <a:p>
            <a:r>
              <a:rPr lang="nl-NL" dirty="0">
                <a:solidFill>
                  <a:schemeClr val="bg1"/>
                </a:solidFill>
              </a:rPr>
              <a:t>Nederland verdedigt neutraliteit door </a:t>
            </a:r>
            <a:r>
              <a:rPr lang="nl-NL" b="1" dirty="0">
                <a:solidFill>
                  <a:schemeClr val="bg1"/>
                </a:solidFill>
              </a:rPr>
              <a:t>mobilisatie:4 jaar lang 200.000 soldaten gevechtsklaar houden aan de grens</a:t>
            </a:r>
          </a:p>
          <a:p>
            <a:r>
              <a:rPr lang="nl-NL" dirty="0">
                <a:solidFill>
                  <a:schemeClr val="bg1"/>
                </a:solidFill>
              </a:rPr>
              <a:t>Duitsland valt NL niet aan, omdat zij via                                                                   NL goederen willen importeren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923" y="3421555"/>
            <a:ext cx="5080000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522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0321" y="367862"/>
            <a:ext cx="9613861" cy="1534510"/>
          </a:xfrm>
        </p:spPr>
        <p:txBody>
          <a:bodyPr>
            <a:normAutofit/>
          </a:bodyPr>
          <a:lstStyle/>
          <a:p>
            <a:pPr algn="ctr"/>
            <a:r>
              <a:rPr lang="nl-NL" b="1" dirty="0"/>
              <a:t>BELGISCHE VLUCHTELINGEN IN DE 1</a:t>
            </a:r>
            <a:r>
              <a:rPr lang="nl-NL" b="1" baseline="30000" dirty="0"/>
              <a:t>E</a:t>
            </a:r>
            <a:r>
              <a:rPr lang="nl-NL" b="1" dirty="0"/>
              <a:t> WO</a:t>
            </a:r>
            <a:br>
              <a:rPr lang="nl-NL" b="1" dirty="0"/>
            </a:br>
            <a:r>
              <a:rPr lang="nl-NL" b="1" dirty="0"/>
              <a:t>1914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2070537"/>
            <a:ext cx="12192000" cy="4787463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Duitse gruweldaden leiden tot </a:t>
            </a:r>
            <a:r>
              <a:rPr lang="nl-NL" b="1" dirty="0">
                <a:solidFill>
                  <a:schemeClr val="bg1"/>
                </a:solidFill>
              </a:rPr>
              <a:t>1 miljoen Belgische vluchtelingen in NL</a:t>
            </a:r>
          </a:p>
          <a:p>
            <a:r>
              <a:rPr lang="nl-NL" dirty="0">
                <a:solidFill>
                  <a:schemeClr val="bg1"/>
                </a:solidFill>
              </a:rPr>
              <a:t>In bijna alle Nederlandse gemeenten zijn vluchtelingen kampen</a:t>
            </a:r>
          </a:p>
          <a:p>
            <a:r>
              <a:rPr lang="nl-NL" dirty="0">
                <a:solidFill>
                  <a:schemeClr val="bg1"/>
                </a:solidFill>
              </a:rPr>
              <a:t>Ook vluchtelingen opgevangen bij mensen thuis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Na vastlopen van Duitse inval keren veel vluchtelingen                                            na enkele maanden terug naar België</a:t>
            </a:r>
          </a:p>
          <a:p>
            <a:r>
              <a:rPr lang="nl-NL" b="1" dirty="0">
                <a:solidFill>
                  <a:schemeClr val="bg1"/>
                </a:solidFill>
              </a:rPr>
              <a:t>100.000 Belgische vluchtelingen                                                                    verblijven de gehele oorlog in NL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460" y="3657600"/>
            <a:ext cx="4117905" cy="258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558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/>
              <a:t>DODENDRAAD</a:t>
            </a:r>
            <a:br>
              <a:rPr lang="nl-NL" b="1" dirty="0"/>
            </a:br>
            <a:r>
              <a:rPr lang="nl-NL" b="1" dirty="0"/>
              <a:t>1915-1918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2133599"/>
            <a:ext cx="12192000" cy="4724401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Duitsers bouwen hekken onder hoogspanning langs Belgisch-Nederlandse grens:</a:t>
            </a:r>
          </a:p>
          <a:p>
            <a:r>
              <a:rPr lang="nl-NL" b="1" dirty="0">
                <a:solidFill>
                  <a:schemeClr val="bg1"/>
                </a:solidFill>
              </a:rPr>
              <a:t>Dodendraad</a:t>
            </a:r>
          </a:p>
          <a:p>
            <a:r>
              <a:rPr lang="nl-NL" dirty="0">
                <a:solidFill>
                  <a:schemeClr val="bg1"/>
                </a:solidFill>
              </a:rPr>
              <a:t>Doel = voorkomen dat Belgische mannen in NL zich aansluiten bij de Geallieerden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Gevolg = 100den doden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455" y="3536017"/>
            <a:ext cx="5549567" cy="321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061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/>
              <a:t>HANDELSBELEMMERINGEN</a:t>
            </a:r>
            <a:br>
              <a:rPr lang="nl-NL" b="1" dirty="0"/>
            </a:br>
            <a:r>
              <a:rPr lang="nl-NL" b="1" dirty="0"/>
              <a:t>1917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>
                <a:solidFill>
                  <a:schemeClr val="bg1"/>
                </a:solidFill>
              </a:rPr>
              <a:t>Internationale handelsbelemmeringen door 1e WO</a:t>
            </a:r>
          </a:p>
          <a:p>
            <a:r>
              <a:rPr lang="nl-NL" dirty="0">
                <a:solidFill>
                  <a:schemeClr val="bg1"/>
                </a:solidFill>
              </a:rPr>
              <a:t>Geallieerden bepalen welke goederen NL mag importeren</a:t>
            </a:r>
          </a:p>
          <a:p>
            <a:r>
              <a:rPr lang="nl-NL" dirty="0">
                <a:solidFill>
                  <a:schemeClr val="bg1"/>
                </a:solidFill>
              </a:rPr>
              <a:t>Steeds meer importverboden voor NL</a:t>
            </a:r>
          </a:p>
          <a:p>
            <a:r>
              <a:rPr lang="nl-NL" b="1" dirty="0">
                <a:solidFill>
                  <a:schemeClr val="bg1"/>
                </a:solidFill>
              </a:rPr>
              <a:t>Gevolg = grote schaarste </a:t>
            </a:r>
            <a:r>
              <a:rPr lang="nl-NL" dirty="0">
                <a:solidFill>
                  <a:schemeClr val="bg1"/>
                </a:solidFill>
              </a:rPr>
              <a:t>aan:</a:t>
            </a:r>
          </a:p>
          <a:p>
            <a:r>
              <a:rPr lang="nl-NL" dirty="0">
                <a:solidFill>
                  <a:schemeClr val="bg1"/>
                </a:solidFill>
              </a:rPr>
              <a:t>Belangrijke voedingsmiddelen</a:t>
            </a:r>
          </a:p>
          <a:p>
            <a:r>
              <a:rPr lang="nl-NL" dirty="0">
                <a:solidFill>
                  <a:schemeClr val="bg1"/>
                </a:solidFill>
              </a:rPr>
              <a:t>Steenkool – achteruitgang industriële productie – toename werkloosheid en onverwarmde huizen</a:t>
            </a:r>
          </a:p>
        </p:txBody>
      </p:sp>
    </p:spTree>
    <p:extLst>
      <p:ext uri="{BB962C8B-B14F-4D97-AF65-F5344CB8AC3E}">
        <p14:creationId xmlns:p14="http://schemas.microsoft.com/office/powerpoint/2010/main" val="1537827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/>
              <a:t>DISTRIBUTIEBONNEN</a:t>
            </a:r>
            <a:br>
              <a:rPr lang="nl-NL" b="1" dirty="0"/>
            </a:br>
            <a:r>
              <a:rPr lang="nl-NL" b="1" dirty="0"/>
              <a:t>1917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2028496"/>
            <a:ext cx="12192000" cy="5286703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Doel distributiesysteem met bonkaarten</a:t>
            </a:r>
            <a:r>
              <a:rPr lang="nl-NL" dirty="0">
                <a:solidFill>
                  <a:schemeClr val="bg1"/>
                </a:solidFill>
              </a:rPr>
              <a:t>:</a:t>
            </a:r>
          </a:p>
          <a:p>
            <a:r>
              <a:rPr lang="nl-NL" dirty="0">
                <a:solidFill>
                  <a:schemeClr val="bg1"/>
                </a:solidFill>
              </a:rPr>
              <a:t>Voorkomen van hongersnood</a:t>
            </a:r>
          </a:p>
          <a:p>
            <a:r>
              <a:rPr lang="nl-NL" dirty="0">
                <a:solidFill>
                  <a:schemeClr val="bg1"/>
                </a:solidFill>
              </a:rPr>
              <a:t>Voorkomen van te hoge voedselprijzen</a:t>
            </a:r>
          </a:p>
          <a:p>
            <a:r>
              <a:rPr lang="nl-NL" b="1" dirty="0">
                <a:solidFill>
                  <a:schemeClr val="bg1"/>
                </a:solidFill>
              </a:rPr>
              <a:t>Eerlijke verdeling van het schaarse voedsel onder arm en rijk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Regering koopt voedsel op en verkoopt het tegen lage prijzen aan het volk </a:t>
            </a:r>
          </a:p>
          <a:p>
            <a:r>
              <a:rPr lang="nl-NL" dirty="0">
                <a:solidFill>
                  <a:schemeClr val="bg1"/>
                </a:solidFill>
              </a:rPr>
              <a:t>Alle belangrijke producten (voedsel, brandstof, kleding) gaat ‘op de bon’</a:t>
            </a:r>
          </a:p>
          <a:p>
            <a:r>
              <a:rPr lang="nl-NL" b="1" dirty="0">
                <a:solidFill>
                  <a:schemeClr val="bg1"/>
                </a:solidFill>
              </a:rPr>
              <a:t>Vaste rantsoenen per persoon tegen bonnen plus geld</a:t>
            </a:r>
          </a:p>
          <a:p>
            <a:r>
              <a:rPr lang="nl-NL" dirty="0">
                <a:solidFill>
                  <a:schemeClr val="bg1"/>
                </a:solidFill>
              </a:rPr>
              <a:t>Rantsoenen werden steeds kleiner</a:t>
            </a:r>
          </a:p>
          <a:p>
            <a:r>
              <a:rPr lang="nl-NL" b="1" dirty="0">
                <a:solidFill>
                  <a:schemeClr val="bg1"/>
                </a:solidFill>
              </a:rPr>
              <a:t>Rijken gaan illegale zwarte markt op </a:t>
            </a:r>
            <a:r>
              <a:rPr lang="nl-NL" dirty="0">
                <a:solidFill>
                  <a:schemeClr val="bg1"/>
                </a:solidFill>
              </a:rPr>
              <a:t>en armen eten soms honden- en kattenvlees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631" y="998045"/>
            <a:ext cx="2057400" cy="330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7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/>
              <a:t>PACIFICATIE </a:t>
            </a:r>
            <a:br>
              <a:rPr lang="nl-NL" b="1" dirty="0"/>
            </a:br>
            <a:r>
              <a:rPr lang="nl-NL" b="1" dirty="0"/>
              <a:t>1917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2007476"/>
            <a:ext cx="12192000" cy="4850523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1</a:t>
            </a:r>
            <a:r>
              <a:rPr lang="nl-NL" baseline="30000" dirty="0">
                <a:solidFill>
                  <a:schemeClr val="bg1"/>
                </a:solidFill>
              </a:rPr>
              <a:t>e</a:t>
            </a:r>
            <a:r>
              <a:rPr lang="nl-NL" dirty="0">
                <a:solidFill>
                  <a:schemeClr val="bg1"/>
                </a:solidFill>
              </a:rPr>
              <a:t> WO leidt in NL tot nationale eenheid</a:t>
            </a:r>
          </a:p>
          <a:p>
            <a:r>
              <a:rPr lang="nl-NL" dirty="0">
                <a:solidFill>
                  <a:schemeClr val="bg1"/>
                </a:solidFill>
              </a:rPr>
              <a:t>Politieke tegenstellingen verdwijnen naar de achtergrond</a:t>
            </a:r>
          </a:p>
          <a:p>
            <a:r>
              <a:rPr lang="nl-NL" dirty="0">
                <a:solidFill>
                  <a:schemeClr val="bg1"/>
                </a:solidFill>
              </a:rPr>
              <a:t>Voor de oorlog politieke ruzies over onderwijs                                                             en algemeen kiesrecht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Door gevoel van eenheid worden beide kwesties                                                              in 1917 opgelost =</a:t>
            </a:r>
          </a:p>
          <a:p>
            <a:r>
              <a:rPr lang="nl-NL" b="1" dirty="0">
                <a:solidFill>
                  <a:schemeClr val="bg1"/>
                </a:solidFill>
              </a:rPr>
              <a:t>Pacificatie </a:t>
            </a:r>
            <a:r>
              <a:rPr lang="nl-NL" dirty="0">
                <a:solidFill>
                  <a:schemeClr val="bg1"/>
                </a:solidFill>
              </a:rPr>
              <a:t>= herstel van de vrede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189669"/>
            <a:ext cx="5181600" cy="366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10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/>
              <a:t>INHOUD PACIFICATIE</a:t>
            </a:r>
            <a:br>
              <a:rPr lang="nl-NL" b="1" dirty="0"/>
            </a:br>
            <a:r>
              <a:rPr lang="nl-NL" b="1" dirty="0"/>
              <a:t>1917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2070537"/>
            <a:ext cx="12192000" cy="4106425"/>
          </a:xfrm>
        </p:spPr>
        <p:txBody>
          <a:bodyPr/>
          <a:lstStyle/>
          <a:p>
            <a:r>
              <a:rPr lang="nl-NL" b="1" dirty="0">
                <a:solidFill>
                  <a:schemeClr val="bg1"/>
                </a:solidFill>
              </a:rPr>
              <a:t>Pacificatie leidt tot grondwetswijziging </a:t>
            </a:r>
            <a:r>
              <a:rPr lang="nl-NL" dirty="0">
                <a:solidFill>
                  <a:schemeClr val="bg1"/>
                </a:solidFill>
              </a:rPr>
              <a:t>en dan heb je </a:t>
            </a:r>
          </a:p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</a:rPr>
              <a:t>   geen 51% van de stemmen nodig maar 67% van de stemmen in de 2</a:t>
            </a:r>
            <a:r>
              <a:rPr lang="nl-NL" baseline="30000" dirty="0">
                <a:solidFill>
                  <a:schemeClr val="bg1"/>
                </a:solidFill>
              </a:rPr>
              <a:t>e </a:t>
            </a:r>
            <a:r>
              <a:rPr lang="nl-NL" dirty="0">
                <a:solidFill>
                  <a:schemeClr val="bg1"/>
                </a:solidFill>
              </a:rPr>
              <a:t> kamer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Confessionelen willen financiële gelijkstelling van bijzonder –  aan openbaar  onderwijs</a:t>
            </a:r>
          </a:p>
          <a:p>
            <a:r>
              <a:rPr lang="nl-NL" dirty="0">
                <a:solidFill>
                  <a:schemeClr val="bg1"/>
                </a:solidFill>
              </a:rPr>
              <a:t>Socialisten en progressief-liberalen willen invoering van algemeen kiesrecht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b="1" dirty="0">
                <a:solidFill>
                  <a:schemeClr val="bg1"/>
                </a:solidFill>
              </a:rPr>
              <a:t>Beide kampen spreken af elkaar te steunen in de 2</a:t>
            </a:r>
            <a:r>
              <a:rPr lang="nl-NL" b="1" baseline="30000" dirty="0">
                <a:solidFill>
                  <a:schemeClr val="bg1"/>
                </a:solidFill>
              </a:rPr>
              <a:t>e</a:t>
            </a:r>
            <a:r>
              <a:rPr lang="nl-NL" b="1" dirty="0">
                <a:solidFill>
                  <a:schemeClr val="bg1"/>
                </a:solidFill>
              </a:rPr>
              <a:t> kamer om aan 67% van de stemmen te komen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6054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b="1" dirty="0"/>
              <a:t>VERANDERINGEN DOOR PACIFICATIE</a:t>
            </a:r>
            <a:br>
              <a:rPr lang="nl-NL" b="1" dirty="0"/>
            </a:br>
            <a:r>
              <a:rPr lang="nl-NL" b="1" dirty="0"/>
              <a:t>GRONDWETSWIJZIGING VAN 1917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2028496"/>
            <a:ext cx="12192000" cy="4829503"/>
          </a:xfrm>
        </p:spPr>
        <p:txBody>
          <a:bodyPr/>
          <a:lstStyle/>
          <a:p>
            <a:r>
              <a:rPr lang="nl-NL" b="1" dirty="0">
                <a:solidFill>
                  <a:schemeClr val="bg1"/>
                </a:solidFill>
              </a:rPr>
              <a:t>Einde schoolstrijd: financiële gelijkstelling van bijzonder onderwijs aan openbaar onderwijs</a:t>
            </a:r>
          </a:p>
          <a:p>
            <a:endParaRPr lang="nl-NL" b="1" dirty="0">
              <a:solidFill>
                <a:schemeClr val="bg1"/>
              </a:solidFill>
            </a:endParaRPr>
          </a:p>
          <a:p>
            <a:r>
              <a:rPr lang="nl-NL" b="1" dirty="0">
                <a:solidFill>
                  <a:schemeClr val="bg1"/>
                </a:solidFill>
              </a:rPr>
              <a:t>Invoering algemeen mannenkiesrecht (actief en passief) en passief vrouwenkiesrecht</a:t>
            </a:r>
          </a:p>
          <a:p>
            <a:endParaRPr lang="nl-NL" b="1" dirty="0">
              <a:solidFill>
                <a:schemeClr val="bg1"/>
              </a:solidFill>
            </a:endParaRPr>
          </a:p>
          <a:p>
            <a:r>
              <a:rPr lang="nl-NL" b="1" dirty="0">
                <a:solidFill>
                  <a:schemeClr val="bg1"/>
                </a:solidFill>
              </a:rPr>
              <a:t>Overgang van het districtenstelsel naar                                                                     het stelsel van evenredige vertegenwoordiging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874" y="3695759"/>
            <a:ext cx="4048125" cy="335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37645"/>
      </p:ext>
    </p:extLst>
  </p:cSld>
  <p:clrMapOvr>
    <a:masterClrMapping/>
  </p:clrMapOvr>
</p:sld>
</file>

<file path=ppt/theme/theme1.xml><?xml version="1.0" encoding="utf-8"?>
<a:theme xmlns:a="http://schemas.openxmlformats.org/drawingml/2006/main" name="Berlijn">
  <a:themeElements>
    <a:clrScheme name="Berlij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j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j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644</Words>
  <Application>Microsoft Office PowerPoint</Application>
  <PresentationFormat>Breedbeeld</PresentationFormat>
  <Paragraphs>90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5" baseType="lpstr">
      <vt:lpstr>Arial</vt:lpstr>
      <vt:lpstr>Trebuchet MS</vt:lpstr>
      <vt:lpstr>Berlijn</vt:lpstr>
      <vt:lpstr>2.2 NEUTRAAL NEDERLAND </vt:lpstr>
      <vt:lpstr>NEDERLAND BLIJFT NEUTRAAL 1914-1918</vt:lpstr>
      <vt:lpstr>BELGISCHE VLUCHTELINGEN IN DE 1E WO 1914</vt:lpstr>
      <vt:lpstr>DODENDRAAD 1915-1918</vt:lpstr>
      <vt:lpstr>HANDELSBELEMMERINGEN 1917</vt:lpstr>
      <vt:lpstr>DISTRIBUTIEBONNEN 1917</vt:lpstr>
      <vt:lpstr>PACIFICATIE  1917</vt:lpstr>
      <vt:lpstr>INHOUD PACIFICATIE 1917</vt:lpstr>
      <vt:lpstr>VERANDERINGEN DOOR PACIFICATIE GRONDWETSWIJZIGING VAN 1917</vt:lpstr>
      <vt:lpstr>VAN DISTRICTENSTELSEL NAAR EVENREDIGE VERTEGENWOORDIGING GRONDWETSWIJZIGING VAN 1917</vt:lpstr>
      <vt:lpstr>ONRUST IN DUITSLAND EN NEDERLAND 1918</vt:lpstr>
      <vt:lpstr>GEVOLGEN VAN ‘DE VERGISSING VAN TROELSTRA 1918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2.2 NEUTRAAL NEDERLAND </dc:title>
  <dc:creator>Jankees den Otter</dc:creator>
  <cp:lastModifiedBy>Jankees den Otter</cp:lastModifiedBy>
  <cp:revision>1</cp:revision>
  <dcterms:created xsi:type="dcterms:W3CDTF">2022-09-25T19:54:17Z</dcterms:created>
  <dcterms:modified xsi:type="dcterms:W3CDTF">2022-09-25T20:25:22Z</dcterms:modified>
</cp:coreProperties>
</file>